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06" r:id="rId3"/>
    <p:sldId id="307" r:id="rId4"/>
    <p:sldId id="305" r:id="rId5"/>
    <p:sldId id="349" r:id="rId6"/>
    <p:sldId id="309" r:id="rId7"/>
    <p:sldId id="308" r:id="rId8"/>
    <p:sldId id="332" r:id="rId9"/>
    <p:sldId id="297" r:id="rId10"/>
    <p:sldId id="315" r:id="rId11"/>
    <p:sldId id="356" r:id="rId12"/>
    <p:sldId id="351" r:id="rId13"/>
    <p:sldId id="342" r:id="rId14"/>
    <p:sldId id="347" r:id="rId15"/>
    <p:sldId id="324" r:id="rId16"/>
    <p:sldId id="261" r:id="rId17"/>
    <p:sldId id="353" r:id="rId18"/>
    <p:sldId id="319" r:id="rId19"/>
    <p:sldId id="323" r:id="rId20"/>
    <p:sldId id="318" r:id="rId21"/>
    <p:sldId id="316" r:id="rId22"/>
    <p:sldId id="317" r:id="rId23"/>
    <p:sldId id="284" r:id="rId24"/>
    <p:sldId id="357" r:id="rId25"/>
    <p:sldId id="352" r:id="rId26"/>
    <p:sldId id="354" r:id="rId27"/>
    <p:sldId id="355" r:id="rId28"/>
    <p:sldId id="346" r:id="rId29"/>
    <p:sldId id="358" r:id="rId30"/>
    <p:sldId id="329" r:id="rId31"/>
    <p:sldId id="333" r:id="rId32"/>
    <p:sldId id="325" r:id="rId33"/>
    <p:sldId id="338" r:id="rId34"/>
    <p:sldId id="334" r:id="rId35"/>
    <p:sldId id="335" r:id="rId36"/>
    <p:sldId id="343" r:id="rId37"/>
    <p:sldId id="336" r:id="rId38"/>
    <p:sldId id="328" r:id="rId39"/>
    <p:sldId id="314" r:id="rId40"/>
    <p:sldId id="337" r:id="rId41"/>
  </p:sldIdLst>
  <p:sldSz cx="12192000" cy="6858000"/>
  <p:notesSz cx="7102475" cy="12131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1E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57" autoAdjust="0"/>
    <p:restoredTop sz="86405" autoAdjust="0"/>
  </p:normalViewPr>
  <p:slideViewPr>
    <p:cSldViewPr snapToGrid="0">
      <p:cViewPr varScale="1">
        <p:scale>
          <a:sx n="60" d="100"/>
          <a:sy n="60" d="100"/>
        </p:scale>
        <p:origin x="581" y="274"/>
      </p:cViewPr>
      <p:guideLst/>
    </p:cSldViewPr>
  </p:slideViewPr>
  <p:outlineViewPr>
    <p:cViewPr>
      <p:scale>
        <a:sx n="33" d="100"/>
        <a:sy n="33" d="100"/>
      </p:scale>
      <p:origin x="0" y="-68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608691"/>
          </a:xfrm>
          <a:prstGeom prst="rect">
            <a:avLst/>
          </a:prstGeom>
        </p:spPr>
        <p:txBody>
          <a:bodyPr vert="horz" lIns="109902" tIns="54951" rIns="109902" bIns="54951" rtlCol="0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608691"/>
          </a:xfrm>
          <a:prstGeom prst="rect">
            <a:avLst/>
          </a:prstGeom>
        </p:spPr>
        <p:txBody>
          <a:bodyPr vert="horz" lIns="109902" tIns="54951" rIns="109902" bIns="54951" rtlCol="0"/>
          <a:lstStyle>
            <a:lvl1pPr algn="r">
              <a:defRPr sz="1400"/>
            </a:lvl1pPr>
          </a:lstStyle>
          <a:p>
            <a:fld id="{7ACA6926-BFCE-40A6-9E80-7E7B9EF7B297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1522987"/>
            <a:ext cx="3077739" cy="608689"/>
          </a:xfrm>
          <a:prstGeom prst="rect">
            <a:avLst/>
          </a:prstGeom>
        </p:spPr>
        <p:txBody>
          <a:bodyPr vert="horz" lIns="109902" tIns="54951" rIns="109902" bIns="54951" rtlCol="0" anchor="b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11522987"/>
            <a:ext cx="3077739" cy="608689"/>
          </a:xfrm>
          <a:prstGeom prst="rect">
            <a:avLst/>
          </a:prstGeom>
        </p:spPr>
        <p:txBody>
          <a:bodyPr vert="horz" lIns="109902" tIns="54951" rIns="109902" bIns="54951" rtlCol="0" anchor="b"/>
          <a:lstStyle>
            <a:lvl1pPr algn="r">
              <a:defRPr sz="1400"/>
            </a:lvl1pPr>
          </a:lstStyle>
          <a:p>
            <a:fld id="{67C83E77-E86B-42AD-924E-A506554AFD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895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608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608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67E71-7D83-435C-8660-E033DAF6874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87313" y="1516063"/>
            <a:ext cx="7277101" cy="4094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5838825"/>
            <a:ext cx="5683250" cy="47767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23663"/>
            <a:ext cx="3078163" cy="608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11523663"/>
            <a:ext cx="3078163" cy="608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FCCA9-CF4B-44AB-AB28-08791B8F9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1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FCCA9-CF4B-44AB-AB28-08791B8F96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08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FCCA9-CF4B-44AB-AB28-08791B8F96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26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FCCA9-CF4B-44AB-AB28-08791B8F96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6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52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44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48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1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5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60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63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9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688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99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966-1E2E-4337-B62A-0728453EA1AF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9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7D966-1E2E-4337-B62A-0728453EA1AF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E5427-B87C-4B48-990B-DDD8039C9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4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8.png"/><Relationship Id="rId17" Type="http://schemas.microsoft.com/office/2007/relationships/hdphoto" Target="../media/hdphoto8.wdp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4.wdp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microsoft.com/office/2007/relationships/hdphoto" Target="../media/hdphoto9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8900" y="608557"/>
            <a:ext cx="9309100" cy="1512343"/>
          </a:xfrm>
        </p:spPr>
        <p:txBody>
          <a:bodyPr>
            <a:normAutofit/>
          </a:bodyPr>
          <a:lstStyle/>
          <a:p>
            <a:r>
              <a:rPr lang="en-US" dirty="0"/>
              <a:t>STEPHENS CITY LIONS CLUB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1085" y="3210151"/>
            <a:ext cx="9144000" cy="2563631"/>
          </a:xfrm>
        </p:spPr>
        <p:txBody>
          <a:bodyPr>
            <a:normAutofit fontScale="62500" lnSpcReduction="20000"/>
          </a:bodyPr>
          <a:lstStyle/>
          <a:p>
            <a:r>
              <a:rPr lang="en-US" sz="5900" dirty="0"/>
              <a:t>NORTHERN VIRGINIA LION’S YOUTH CAMP</a:t>
            </a:r>
          </a:p>
          <a:p>
            <a:r>
              <a:rPr lang="en-US" sz="5900" dirty="0"/>
              <a:t>MARCH 24, 2026</a:t>
            </a:r>
          </a:p>
          <a:p>
            <a:endParaRPr lang="en-US" sz="2800" dirty="0"/>
          </a:p>
          <a:p>
            <a:r>
              <a:rPr lang="en-US" sz="4000" dirty="0"/>
              <a:t>PRESENTER</a:t>
            </a:r>
          </a:p>
          <a:p>
            <a:r>
              <a:rPr lang="en-US" sz="4000" dirty="0"/>
              <a:t>LION PHIL SCHRACK, PCC</a:t>
            </a:r>
          </a:p>
          <a:p>
            <a:r>
              <a:rPr lang="en-US" sz="4000" dirty="0"/>
              <a:t>PAST PRESIDENT OF NVLYC</a:t>
            </a:r>
          </a:p>
        </p:txBody>
      </p:sp>
    </p:spTree>
    <p:extLst>
      <p:ext uri="{BB962C8B-B14F-4D97-AF65-F5344CB8AC3E}">
        <p14:creationId xmlns:p14="http://schemas.microsoft.com/office/powerpoint/2010/main" val="3162105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AMPHITHEATER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1428120"/>
            <a:ext cx="3788229" cy="284117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201885" y="4838806"/>
            <a:ext cx="3965097" cy="6149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BUILT SEPTEMBER 2010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468" y="1428120"/>
            <a:ext cx="3788228" cy="2841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85" y="1428119"/>
            <a:ext cx="3788227" cy="28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68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D0810-A09E-2BEC-C4DC-6E80A32EF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19E23-ECB0-5303-D645-C736F7C02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ARCOLA LEARNNG CENTER (MONTE GIBSON)</a:t>
            </a:r>
          </a:p>
        </p:txBody>
      </p:sp>
      <p:pic>
        <p:nvPicPr>
          <p:cNvPr id="9" name="Picture 8" descr="A small white building with a red roof&#10;&#10;AI-generated content may be incorrect.">
            <a:extLst>
              <a:ext uri="{FF2B5EF4-FFF2-40B4-BE49-F238E27FC236}">
                <a16:creationId xmlns:a16="http://schemas.microsoft.com/office/drawing/2014/main" id="{8B6DC839-7D0A-8708-A6A9-6CA82D3D96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22709"/>
          <a:stretch>
            <a:fillRect/>
          </a:stretch>
        </p:blipFill>
        <p:spPr>
          <a:xfrm>
            <a:off x="409575" y="1720850"/>
            <a:ext cx="5256432" cy="27432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37E3068-682F-0461-E3B8-8B34FE459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95" y="172085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96B204-6BC4-BE6B-6A73-669D6ED2361A}"/>
              </a:ext>
            </a:extLst>
          </p:cNvPr>
          <p:cNvSpPr txBox="1"/>
          <p:nvPr/>
        </p:nvSpPr>
        <p:spPr>
          <a:xfrm>
            <a:off x="4370784" y="5072061"/>
            <a:ext cx="345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DEDICATED MAY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B25B4-3086-C5D1-8A29-1DA1A81801DA}"/>
              </a:ext>
            </a:extLst>
          </p:cNvPr>
          <p:cNvSpPr txBox="1"/>
          <p:nvPr/>
        </p:nvSpPr>
        <p:spPr>
          <a:xfrm>
            <a:off x="10504714" y="6008914"/>
            <a:ext cx="1251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SLEEPS 4</a:t>
            </a:r>
          </a:p>
        </p:txBody>
      </p:sp>
    </p:spTree>
    <p:extLst>
      <p:ext uri="{BB962C8B-B14F-4D97-AF65-F5344CB8AC3E}">
        <p14:creationId xmlns:p14="http://schemas.microsoft.com/office/powerpoint/2010/main" val="59623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A4F5A-2AE4-7B50-79A8-68FD2F473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BAILEYS CROSSROAD CABIN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5D687-B3E9-0434-C60A-225F92F50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25" y="1714500"/>
            <a:ext cx="4572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E253B5-40E3-AD03-1352-BBF24820D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03508"/>
            <a:ext cx="2828738" cy="3771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94E7DC-0CFA-6FEA-F998-116CC108F3A7}"/>
              </a:ext>
            </a:extLst>
          </p:cNvPr>
          <p:cNvSpPr txBox="1"/>
          <p:nvPr/>
        </p:nvSpPr>
        <p:spPr>
          <a:xfrm>
            <a:off x="10504714" y="6008914"/>
            <a:ext cx="1251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SLEEPS 18</a:t>
            </a:r>
          </a:p>
        </p:txBody>
      </p:sp>
    </p:spTree>
    <p:extLst>
      <p:ext uri="{BB962C8B-B14F-4D97-AF65-F5344CB8AC3E}">
        <p14:creationId xmlns:p14="http://schemas.microsoft.com/office/powerpoint/2010/main" val="2468365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_4183"/>
          <p:cNvPicPr>
            <a:picLocks noChangeAspect="1" noChangeArrowheads="1"/>
          </p:cNvPicPr>
          <p:nvPr/>
        </p:nvPicPr>
        <p:blipFill rotWithShape="1"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5"/>
          <a:stretch/>
        </p:blipFill>
        <p:spPr bwMode="auto">
          <a:xfrm>
            <a:off x="4495799" y="4676775"/>
            <a:ext cx="3200400" cy="177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76" name="Picture 4" descr="IMG_4182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15" y="4771255"/>
            <a:ext cx="2651760" cy="16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2" descr="Youth Camp 049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3"/>
          <a:stretch/>
        </p:blipFill>
        <p:spPr bwMode="auto">
          <a:xfrm>
            <a:off x="719667" y="1690688"/>
            <a:ext cx="2699656" cy="188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73" y="1690687"/>
            <a:ext cx="3375852" cy="1885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09036" y="1690687"/>
            <a:ext cx="2514602" cy="188595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BATH HOUSE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8"/>
          <a:stretch/>
        </p:blipFill>
        <p:spPr>
          <a:xfrm>
            <a:off x="8466137" y="4747913"/>
            <a:ext cx="3200400" cy="17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57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BATH HOUSE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9" t="8610" r="3611" b="2222"/>
          <a:stretch/>
        </p:blipFill>
        <p:spPr>
          <a:xfrm>
            <a:off x="8067675" y="1581150"/>
            <a:ext cx="2018944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8157" y="1962150"/>
            <a:ext cx="2286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50" b="1667"/>
          <a:stretch/>
        </p:blipFill>
        <p:spPr>
          <a:xfrm>
            <a:off x="517144" y="1581150"/>
            <a:ext cx="2432394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6388" r="3333" b="5555"/>
          <a:stretch/>
        </p:blipFill>
        <p:spPr>
          <a:xfrm>
            <a:off x="3298154" y="1635919"/>
            <a:ext cx="1994661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7" b="11389"/>
          <a:stretch/>
        </p:blipFill>
        <p:spPr>
          <a:xfrm>
            <a:off x="8140531" y="4298061"/>
            <a:ext cx="2216488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0198" y="3760851"/>
            <a:ext cx="2290572" cy="15270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1" y="4177411"/>
            <a:ext cx="2057400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457" y="4298061"/>
            <a:ext cx="2057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41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660" y="10194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BRIDGES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87" y="1099807"/>
            <a:ext cx="36576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547" y="1237006"/>
            <a:ext cx="3933825" cy="2622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3" y="1270104"/>
            <a:ext cx="3884178" cy="2589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8224" y="4295775"/>
            <a:ext cx="28194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46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CARE TAKER’S COTTAGE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1031" y="5469131"/>
            <a:ext cx="5309937" cy="40556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1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REMODELED 2024-2025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.</a:t>
            </a:r>
          </a:p>
        </p:txBody>
      </p:sp>
      <p:pic>
        <p:nvPicPr>
          <p:cNvPr id="5" name="Picture 4" descr="A blue car parked in front of a house&#10;&#10;AI-generated content may be incorrect.">
            <a:extLst>
              <a:ext uri="{FF2B5EF4-FFF2-40B4-BE49-F238E27FC236}">
                <a16:creationId xmlns:a16="http://schemas.microsoft.com/office/drawing/2014/main" id="{AD56F0E1-C5B2-31C8-10CB-EA2FA1842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31" y="1388869"/>
            <a:ext cx="4876800" cy="3657600"/>
          </a:xfrm>
          <a:prstGeom prst="rect">
            <a:avLst/>
          </a:prstGeom>
        </p:spPr>
      </p:pic>
      <p:pic>
        <p:nvPicPr>
          <p:cNvPr id="8" name="Picture 7" descr="A house with a white railing and a white fence&#10;&#10;AI-generated content may be incorrect.">
            <a:extLst>
              <a:ext uri="{FF2B5EF4-FFF2-40B4-BE49-F238E27FC236}">
                <a16:creationId xmlns:a16="http://schemas.microsoft.com/office/drawing/2014/main" id="{D6613DA7-405C-9748-3FAC-047D26DFB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527" y="1388869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63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B5BF2-9094-0BAF-3294-F7897BC1D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2D110-7FF6-663A-1500-F4DD1A0CF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60" y="10194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CLIFTON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C6CC6-F7C8-5866-FC8A-997AAB9BD3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8"/>
          <a:stretch>
            <a:fillRect/>
          </a:stretch>
        </p:blipFill>
        <p:spPr>
          <a:xfrm>
            <a:off x="1719051" y="4097837"/>
            <a:ext cx="2829858" cy="2794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B3FCFC-1B6A-903C-25F5-AD82FD1FD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72" y="993772"/>
            <a:ext cx="2095837" cy="27944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161E76-965E-A641-DB7C-5362E4E6C9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9986" y="4132124"/>
            <a:ext cx="2072027" cy="2762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1A60B2-50A9-6DDE-BA43-33106F08F9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3"/>
          <a:stretch>
            <a:fillRect/>
          </a:stretch>
        </p:blipFill>
        <p:spPr>
          <a:xfrm>
            <a:off x="7643090" y="4132124"/>
            <a:ext cx="2727464" cy="2725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B4BE08-E5A4-91D9-98B7-07AB8159B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28" y="1198904"/>
            <a:ext cx="4629747" cy="2589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36B277-8018-1111-557B-31D65A65A7D6}"/>
              </a:ext>
            </a:extLst>
          </p:cNvPr>
          <p:cNvSpPr txBox="1"/>
          <p:nvPr/>
        </p:nvSpPr>
        <p:spPr>
          <a:xfrm>
            <a:off x="10504714" y="6008914"/>
            <a:ext cx="1251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SLEEPS 22</a:t>
            </a:r>
          </a:p>
        </p:txBody>
      </p:sp>
    </p:spTree>
    <p:extLst>
      <p:ext uri="{BB962C8B-B14F-4D97-AF65-F5344CB8AC3E}">
        <p14:creationId xmlns:p14="http://schemas.microsoft.com/office/powerpoint/2010/main" val="3443799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DAVIS PAVILION (DEDICATED APRIL 2017)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1" b="12972"/>
          <a:stretch/>
        </p:blipFill>
        <p:spPr>
          <a:xfrm rot="10800000">
            <a:off x="984440" y="1239965"/>
            <a:ext cx="5006587" cy="2521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7"/>
          <a:stretch/>
        </p:blipFill>
        <p:spPr>
          <a:xfrm rot="10800000">
            <a:off x="6766831" y="1325563"/>
            <a:ext cx="3733208" cy="2435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18732"/>
          <a:stretch/>
        </p:blipFill>
        <p:spPr>
          <a:xfrm rot="10800000">
            <a:off x="1151989" y="3888223"/>
            <a:ext cx="4671487" cy="2969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47835" y="3979259"/>
            <a:ext cx="3716940" cy="278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13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DAVIS PAVILION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31419" y="986215"/>
            <a:ext cx="3205797" cy="2404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33474" y="3900360"/>
            <a:ext cx="3224005" cy="2418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13211" y="3900361"/>
            <a:ext cx="3224005" cy="24180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33475" y="1018582"/>
            <a:ext cx="3119484" cy="233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57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618" y="862878"/>
            <a:ext cx="1104762" cy="85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09800" y="20668"/>
            <a:ext cx="7772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/>
              <a:t>OFF TO CAMP WE Go!</a:t>
            </a:r>
          </a:p>
        </p:txBody>
      </p:sp>
      <p:pic>
        <p:nvPicPr>
          <p:cNvPr id="6" name="Picture 4" descr="Camper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7705"/>
            <a:ext cx="24384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32087" y="5954139"/>
            <a:ext cx="3527825" cy="646331"/>
          </a:xfrm>
          <a:prstGeom prst="rect">
            <a:avLst/>
          </a:prstGeom>
          <a:solidFill>
            <a:srgbClr val="7F1E15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Years of Service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5410199" y="4367172"/>
            <a:ext cx="1371600" cy="1371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</a:t>
            </a:r>
          </a:p>
        </p:txBody>
      </p:sp>
      <p:pic>
        <p:nvPicPr>
          <p:cNvPr id="2" name="Picture 6" descr="nvlycpatch">
            <a:extLst>
              <a:ext uri="{FF2B5EF4-FFF2-40B4-BE49-F238E27FC236}">
                <a16:creationId xmlns:a16="http://schemas.microsoft.com/office/drawing/2014/main" id="{646E7000-E7F6-076F-E9B3-81F84E1CB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419" y="2253629"/>
            <a:ext cx="2317955" cy="147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008-LionLogo2c_thumb.jpg">
            <a:extLst>
              <a:ext uri="{FF2B5EF4-FFF2-40B4-BE49-F238E27FC236}">
                <a16:creationId xmlns:a16="http://schemas.microsoft.com/office/drawing/2014/main" id="{AD5A6481-3132-BDA3-F51E-0A2ECE34E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115" y="2303955"/>
            <a:ext cx="1371599" cy="137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901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DAVIS PAVILION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00164" y="1411019"/>
            <a:ext cx="5276007" cy="3957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3289" y="1411019"/>
            <a:ext cx="5276007" cy="395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39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844" y="0"/>
            <a:ext cx="10515600" cy="1076241"/>
          </a:xfrm>
        </p:spPr>
        <p:txBody>
          <a:bodyPr/>
          <a:lstStyle/>
          <a:p>
            <a:pPr algn="ctr"/>
            <a:r>
              <a:rPr lang="en-US" dirty="0"/>
              <a:t>DURANT HALL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8321" y="742951"/>
            <a:ext cx="3933287" cy="2949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34" y="909596"/>
            <a:ext cx="3933290" cy="29499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5" t="123612" r="-31875" b="-34446"/>
          <a:stretch/>
        </p:blipFill>
        <p:spPr>
          <a:xfrm rot="10800000">
            <a:off x="1524000" y="0"/>
            <a:ext cx="9144000" cy="742950"/>
          </a:xfrm>
          <a:prstGeom prst="rect">
            <a:avLst/>
          </a:prstGeom>
        </p:spPr>
      </p:pic>
      <p:pic>
        <p:nvPicPr>
          <p:cNvPr id="6" name="Picture 5" descr="A house with a porch and a bench&#10;&#10;AI-generated content may be incorrect.">
            <a:extLst>
              <a:ext uri="{FF2B5EF4-FFF2-40B4-BE49-F238E27FC236}">
                <a16:creationId xmlns:a16="http://schemas.microsoft.com/office/drawing/2014/main" id="{62843A8D-A5AA-2983-7AC4-E8E4C1DD5D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5" b="18688"/>
          <a:stretch>
            <a:fillRect/>
          </a:stretch>
        </p:blipFill>
        <p:spPr>
          <a:xfrm>
            <a:off x="3218822" y="4026208"/>
            <a:ext cx="5754356" cy="2723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9CFF1D-F157-F019-E227-F3F7152273FD}"/>
              </a:ext>
            </a:extLst>
          </p:cNvPr>
          <p:cNvSpPr txBox="1"/>
          <p:nvPr/>
        </p:nvSpPr>
        <p:spPr>
          <a:xfrm>
            <a:off x="9231352" y="4769159"/>
            <a:ext cx="250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CAPACITY 50 PEOPLE</a:t>
            </a:r>
          </a:p>
        </p:txBody>
      </p:sp>
    </p:spTree>
    <p:extLst>
      <p:ext uri="{BB962C8B-B14F-4D97-AF65-F5344CB8AC3E}">
        <p14:creationId xmlns:p14="http://schemas.microsoft.com/office/powerpoint/2010/main" val="2103368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844" y="0"/>
            <a:ext cx="10515600" cy="1076241"/>
          </a:xfrm>
        </p:spPr>
        <p:txBody>
          <a:bodyPr/>
          <a:lstStyle/>
          <a:p>
            <a:pPr algn="ctr"/>
            <a:r>
              <a:rPr lang="en-US" dirty="0"/>
              <a:t>DURANT HALL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17" y="1053481"/>
            <a:ext cx="3447206" cy="2585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54" y="1030722"/>
            <a:ext cx="3507898" cy="263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17" y="3974706"/>
            <a:ext cx="3477553" cy="2608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160" y="3932223"/>
            <a:ext cx="3534197" cy="265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53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FAIRFAX HOST CABIN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32" y="1579176"/>
            <a:ext cx="3525797" cy="2644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94" y="4556780"/>
            <a:ext cx="2702011" cy="2026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EEE9CF-001F-129E-C3D7-D09DEAB21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70" y="1690688"/>
            <a:ext cx="3525798" cy="2644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F44937-8AE5-BF5D-C7FC-494D3644D0C9}"/>
              </a:ext>
            </a:extLst>
          </p:cNvPr>
          <p:cNvSpPr txBox="1"/>
          <p:nvPr/>
        </p:nvSpPr>
        <p:spPr>
          <a:xfrm>
            <a:off x="10504714" y="6008914"/>
            <a:ext cx="1251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SLEEPS 12</a:t>
            </a:r>
          </a:p>
        </p:txBody>
      </p:sp>
    </p:spTree>
    <p:extLst>
      <p:ext uri="{BB962C8B-B14F-4D97-AF65-F5344CB8AC3E}">
        <p14:creationId xmlns:p14="http://schemas.microsoft.com/office/powerpoint/2010/main" val="2760632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92D36-05C7-2104-92A3-97CC3E649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59A4F-B716-E481-4538-1D1E898BC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PARK WEST LIONS CLUB</a:t>
            </a:r>
          </a:p>
        </p:txBody>
      </p:sp>
      <p:pic>
        <p:nvPicPr>
          <p:cNvPr id="12" name="Picture 11" descr="A house in the woods&#10;&#10;AI-generated content may be incorrect.">
            <a:extLst>
              <a:ext uri="{FF2B5EF4-FFF2-40B4-BE49-F238E27FC236}">
                <a16:creationId xmlns:a16="http://schemas.microsoft.com/office/drawing/2014/main" id="{84397119-D795-DB79-C301-4FEBAB2B6A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7" r="8902"/>
          <a:stretch>
            <a:fillRect/>
          </a:stretch>
        </p:blipFill>
        <p:spPr>
          <a:xfrm>
            <a:off x="2907506" y="2068109"/>
            <a:ext cx="6376987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8D621D-AAD1-74AE-624E-3EA4C30A4AB3}"/>
              </a:ext>
            </a:extLst>
          </p:cNvPr>
          <p:cNvSpPr txBox="1"/>
          <p:nvPr/>
        </p:nvSpPr>
        <p:spPr>
          <a:xfrm>
            <a:off x="10504714" y="6008914"/>
            <a:ext cx="1251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SLEEPS 20</a:t>
            </a:r>
          </a:p>
        </p:txBody>
      </p:sp>
    </p:spTree>
    <p:extLst>
      <p:ext uri="{BB962C8B-B14F-4D97-AF65-F5344CB8AC3E}">
        <p14:creationId xmlns:p14="http://schemas.microsoft.com/office/powerpoint/2010/main" val="3152805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0D9B4-68A9-7F76-70C3-DE7669AB9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8790D-3099-6F0F-A097-D23288C5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VIENNA HOST CABIN</a:t>
            </a:r>
          </a:p>
        </p:txBody>
      </p:sp>
      <p:pic>
        <p:nvPicPr>
          <p:cNvPr id="5" name="Picture 4" descr="A wooden house with a picnic table&#10;&#10;AI-generated content may be incorrect.">
            <a:extLst>
              <a:ext uri="{FF2B5EF4-FFF2-40B4-BE49-F238E27FC236}">
                <a16:creationId xmlns:a16="http://schemas.microsoft.com/office/drawing/2014/main" id="{B9C652F2-03A8-BBF1-E275-9B3AE20AC6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0" y="1405598"/>
            <a:ext cx="3694648" cy="27709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16E7E5-AE70-B806-F485-B54D4FEF2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8"/>
          <a:stretch>
            <a:fillRect/>
          </a:stretch>
        </p:blipFill>
        <p:spPr>
          <a:xfrm>
            <a:off x="6608383" y="1283954"/>
            <a:ext cx="2914680" cy="28926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205219-293B-B418-A38A-F15D487CB521}"/>
              </a:ext>
            </a:extLst>
          </p:cNvPr>
          <p:cNvSpPr txBox="1"/>
          <p:nvPr/>
        </p:nvSpPr>
        <p:spPr>
          <a:xfrm>
            <a:off x="10504714" y="6008914"/>
            <a:ext cx="1251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SLEEPS 18</a:t>
            </a:r>
          </a:p>
        </p:txBody>
      </p:sp>
    </p:spTree>
    <p:extLst>
      <p:ext uri="{BB962C8B-B14F-4D97-AF65-F5344CB8AC3E}">
        <p14:creationId xmlns:p14="http://schemas.microsoft.com/office/powerpoint/2010/main" val="4063646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6668E-6975-2EAA-57BA-EE2D87C64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F1CD-18E0-CF4A-C5D3-4AC7F0BF5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WARRENTON SUNISE CABIN</a:t>
            </a:r>
          </a:p>
        </p:txBody>
      </p:sp>
      <p:pic>
        <p:nvPicPr>
          <p:cNvPr id="4" name="Picture 3" descr="A small white building with a red roof in the woods&#10;&#10;AI-generated content may be incorrect.">
            <a:extLst>
              <a:ext uri="{FF2B5EF4-FFF2-40B4-BE49-F238E27FC236}">
                <a16:creationId xmlns:a16="http://schemas.microsoft.com/office/drawing/2014/main" id="{4B7F8958-8101-00D1-51FD-C10C05EE6C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12"/>
          <a:stretch>
            <a:fillRect/>
          </a:stretch>
        </p:blipFill>
        <p:spPr>
          <a:xfrm>
            <a:off x="364000" y="1690688"/>
            <a:ext cx="5227953" cy="3124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223351-0E20-C884-7719-3964951D0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48" y="1690688"/>
            <a:ext cx="4166027" cy="3124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B03237-3AF3-3421-3654-05D788F7CE6E}"/>
              </a:ext>
            </a:extLst>
          </p:cNvPr>
          <p:cNvSpPr txBox="1"/>
          <p:nvPr/>
        </p:nvSpPr>
        <p:spPr>
          <a:xfrm>
            <a:off x="3940628" y="5662270"/>
            <a:ext cx="431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BUILT FEBRUARY 2013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883498-2C22-F2A7-152B-43118B3DF818}"/>
              </a:ext>
            </a:extLst>
          </p:cNvPr>
          <p:cNvSpPr txBox="1"/>
          <p:nvPr/>
        </p:nvSpPr>
        <p:spPr>
          <a:xfrm>
            <a:off x="10504714" y="6008914"/>
            <a:ext cx="1251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SLEEPS 8</a:t>
            </a:r>
          </a:p>
        </p:txBody>
      </p:sp>
    </p:spTree>
    <p:extLst>
      <p:ext uri="{BB962C8B-B14F-4D97-AF65-F5344CB8AC3E}">
        <p14:creationId xmlns:p14="http://schemas.microsoft.com/office/powerpoint/2010/main" val="342546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5AA3B-0782-3F03-12A6-449B7A608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15D57-C33A-0D26-E200-991CFCBC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161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WOODBRIDGE CABIN</a:t>
            </a:r>
          </a:p>
        </p:txBody>
      </p:sp>
      <p:pic>
        <p:nvPicPr>
          <p:cNvPr id="7" name="Picture 6" descr="A house with a red roof&#10;&#10;AI-generated content may be incorrect.">
            <a:extLst>
              <a:ext uri="{FF2B5EF4-FFF2-40B4-BE49-F238E27FC236}">
                <a16:creationId xmlns:a16="http://schemas.microsoft.com/office/drawing/2014/main" id="{E7C9AE50-76F2-BB4F-8D31-F1B16CD718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30834"/>
          <a:stretch>
            <a:fillRect/>
          </a:stretch>
        </p:blipFill>
        <p:spPr>
          <a:xfrm>
            <a:off x="152399" y="1975770"/>
            <a:ext cx="5508931" cy="2470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B68CB-765A-84BE-05FA-B9DFEFFAEC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1" b="16543"/>
          <a:stretch/>
        </p:blipFill>
        <p:spPr>
          <a:xfrm>
            <a:off x="6530671" y="1656496"/>
            <a:ext cx="5016452" cy="3108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6A555F-2562-586D-1406-3ABA34637A7C}"/>
              </a:ext>
            </a:extLst>
          </p:cNvPr>
          <p:cNvSpPr txBox="1"/>
          <p:nvPr/>
        </p:nvSpPr>
        <p:spPr>
          <a:xfrm>
            <a:off x="10504714" y="6008914"/>
            <a:ext cx="1251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SLEEPS 20</a:t>
            </a:r>
          </a:p>
        </p:txBody>
      </p:sp>
    </p:spTree>
    <p:extLst>
      <p:ext uri="{BB962C8B-B14F-4D97-AF65-F5344CB8AC3E}">
        <p14:creationId xmlns:p14="http://schemas.microsoft.com/office/powerpoint/2010/main" val="3984294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17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CABINS</a:t>
            </a:r>
            <a:br>
              <a:rPr lang="en-US" dirty="0"/>
            </a:br>
            <a:r>
              <a:rPr lang="en-US" dirty="0"/>
              <a:t>TOTAL CABIN CAPACITY 122</a:t>
            </a:r>
          </a:p>
        </p:txBody>
      </p:sp>
      <p:pic>
        <p:nvPicPr>
          <p:cNvPr id="3" name="Picture 2" descr="A small white building with a red roof&#10;&#10;AI-generated content may be incorrect.">
            <a:extLst>
              <a:ext uri="{FF2B5EF4-FFF2-40B4-BE49-F238E27FC236}">
                <a16:creationId xmlns:a16="http://schemas.microsoft.com/office/drawing/2014/main" id="{C5E0E2B8-C140-5446-8174-436204C80A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22709"/>
          <a:stretch>
            <a:fillRect/>
          </a:stretch>
        </p:blipFill>
        <p:spPr>
          <a:xfrm>
            <a:off x="609601" y="1509096"/>
            <a:ext cx="350429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FC119-98FC-9168-44CB-6C2F65140AB8}"/>
              </a:ext>
            </a:extLst>
          </p:cNvPr>
          <p:cNvSpPr txBox="1"/>
          <p:nvPr/>
        </p:nvSpPr>
        <p:spPr>
          <a:xfrm>
            <a:off x="609601" y="3417927"/>
            <a:ext cx="3504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ARCOLA LEARNING CENTER SLEEPS 4</a:t>
            </a:r>
          </a:p>
        </p:txBody>
      </p:sp>
      <p:pic>
        <p:nvPicPr>
          <p:cNvPr id="2053" name="Picture 5" descr="Youth Camp 033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6"/>
          <a:stretch/>
        </p:blipFill>
        <p:spPr bwMode="auto">
          <a:xfrm>
            <a:off x="4745060" y="1488044"/>
            <a:ext cx="2701879" cy="187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0615FD-06B4-AA64-7B5F-017775202175}"/>
              </a:ext>
            </a:extLst>
          </p:cNvPr>
          <p:cNvSpPr txBox="1"/>
          <p:nvPr/>
        </p:nvSpPr>
        <p:spPr>
          <a:xfrm>
            <a:off x="4763459" y="3371760"/>
            <a:ext cx="26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BAILEYS CROSSROAD SLEEPS 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8A36E7-9787-BFE8-25DE-1CFC1B90D3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204" y="1509096"/>
            <a:ext cx="2461623" cy="1846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361EBB-0B10-C724-DDD0-3B6ED61576AC}"/>
              </a:ext>
            </a:extLst>
          </p:cNvPr>
          <p:cNvSpPr txBox="1"/>
          <p:nvPr/>
        </p:nvSpPr>
        <p:spPr>
          <a:xfrm>
            <a:off x="8956056" y="3553740"/>
            <a:ext cx="234260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CLIFTON SLEEPS 22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5" b="23666"/>
          <a:stretch/>
        </p:blipFill>
        <p:spPr>
          <a:xfrm>
            <a:off x="2324106" y="4496385"/>
            <a:ext cx="3158963" cy="18709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77964" y="6385147"/>
            <a:ext cx="234260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PARK WEST SLEEPS 20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99474" y="6367288"/>
            <a:ext cx="340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FAIRFAX HOST SLEEPS 12</a:t>
            </a:r>
          </a:p>
        </p:txBody>
      </p:sp>
      <p:pic>
        <p:nvPicPr>
          <p:cNvPr id="11" name="Picture 10" descr="A house in the woods&#10;&#10;AI-generated content may be incorrect.">
            <a:extLst>
              <a:ext uri="{FF2B5EF4-FFF2-40B4-BE49-F238E27FC236}">
                <a16:creationId xmlns:a16="http://schemas.microsoft.com/office/drawing/2014/main" id="{591DECD6-7398-3785-101E-C27B81DBE3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7" r="8902"/>
          <a:stretch>
            <a:fillRect/>
          </a:stretch>
        </p:blipFill>
        <p:spPr>
          <a:xfrm>
            <a:off x="6459565" y="4357229"/>
            <a:ext cx="2614565" cy="18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13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17D99-DA37-4B7F-1A1A-3401D003F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B9845-D09D-1CAB-51FA-2590C4A99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17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CABINS</a:t>
            </a:r>
            <a:br>
              <a:rPr lang="en-US" dirty="0"/>
            </a:br>
            <a:r>
              <a:rPr lang="en-US" dirty="0"/>
              <a:t>TOTAL CABIN CAPACITY 122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30F9AF-4836-F9CF-B04E-0FF7D4D6D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53" y="2655689"/>
            <a:ext cx="2704885" cy="18745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56C746-4CC8-9947-59D5-B0C5B7536531}"/>
              </a:ext>
            </a:extLst>
          </p:cNvPr>
          <p:cNvSpPr txBox="1"/>
          <p:nvPr/>
        </p:nvSpPr>
        <p:spPr>
          <a:xfrm>
            <a:off x="8763635" y="4530209"/>
            <a:ext cx="2567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WOODBRIDGE SLEEPS 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7F86EB-8A50-D349-97DE-57F1D6F1D8A0}"/>
              </a:ext>
            </a:extLst>
          </p:cNvPr>
          <p:cNvSpPr txBox="1"/>
          <p:nvPr/>
        </p:nvSpPr>
        <p:spPr>
          <a:xfrm>
            <a:off x="4174910" y="4530209"/>
            <a:ext cx="353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WARRENTON SUNRISE SLEEPS 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8B5347-72D3-D9C9-0C44-17CCEE262F1D}"/>
              </a:ext>
            </a:extLst>
          </p:cNvPr>
          <p:cNvSpPr txBox="1"/>
          <p:nvPr/>
        </p:nvSpPr>
        <p:spPr>
          <a:xfrm>
            <a:off x="436817" y="4530209"/>
            <a:ext cx="26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VIENNA HOST SLEEPS 18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1C64C4-D37E-8903-9BAC-9A9A92B902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" t="36497" r="11364" b="21925"/>
          <a:stretch/>
        </p:blipFill>
        <p:spPr>
          <a:xfrm rot="10800000">
            <a:off x="8172783" y="3074881"/>
            <a:ext cx="3749040" cy="1414988"/>
          </a:xfrm>
          <a:prstGeom prst="rect">
            <a:avLst/>
          </a:prstGeom>
        </p:spPr>
      </p:pic>
      <p:pic>
        <p:nvPicPr>
          <p:cNvPr id="5" name="Picture 4" descr="A wooden house with a picnic table&#10;&#10;AI-generated content may be incorrect.">
            <a:extLst>
              <a:ext uri="{FF2B5EF4-FFF2-40B4-BE49-F238E27FC236}">
                <a16:creationId xmlns:a16="http://schemas.microsoft.com/office/drawing/2014/main" id="{4F5412C7-3DE1-AC4D-2789-A4C37FB20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7" y="2655689"/>
            <a:ext cx="2499360" cy="18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18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66257" y="198120"/>
            <a:ext cx="7772400" cy="1517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/>
              <a:t>Types of Camping</a:t>
            </a: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7"/>
          <a:stretch/>
        </p:blipFill>
        <p:spPr bwMode="auto">
          <a:xfrm>
            <a:off x="7027818" y="1992086"/>
            <a:ext cx="2603863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4"/>
          <a:stretch/>
        </p:blipFill>
        <p:spPr bwMode="auto">
          <a:xfrm>
            <a:off x="2710543" y="1992086"/>
            <a:ext cx="2427514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Picture 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/>
          <a:stretch/>
        </p:blipFill>
        <p:spPr bwMode="auto">
          <a:xfrm>
            <a:off x="5214257" y="4493623"/>
            <a:ext cx="1676400" cy="137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408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PUBLIC WATER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WELLS</a:t>
            </a:r>
          </a:p>
          <a:p>
            <a:pPr lvl="1"/>
            <a:r>
              <a:rPr lang="en-US" dirty="0"/>
              <a:t>OLD WELL YIELDS ~ 3-4 GALLONS/ MINUTES</a:t>
            </a:r>
          </a:p>
          <a:p>
            <a:pPr lvl="2"/>
            <a:r>
              <a:rPr lang="en-US" dirty="0"/>
              <a:t>USED FOR THE BATH HOUSE</a:t>
            </a:r>
          </a:p>
          <a:p>
            <a:pPr lvl="1"/>
            <a:r>
              <a:rPr lang="en-US" dirty="0"/>
              <a:t>NEW WELL YIELDS ~ 8-10 GALLONS/MINUTES</a:t>
            </a:r>
          </a:p>
          <a:p>
            <a:pPr lvl="2"/>
            <a:r>
              <a:rPr lang="en-US" dirty="0"/>
              <a:t>USED FOR DURANT HALL AND THE CARE TAKERS HOUSE</a:t>
            </a:r>
          </a:p>
          <a:p>
            <a:pPr lvl="2"/>
            <a:r>
              <a:rPr lang="en-US" dirty="0"/>
              <a:t>5000 GALLON PRESSURE TANK</a:t>
            </a:r>
          </a:p>
          <a:p>
            <a:r>
              <a:rPr lang="en-US" dirty="0"/>
              <a:t>WATER SAMPLE TESTING QUARTERLY </a:t>
            </a:r>
          </a:p>
          <a:p>
            <a:pPr lvl="1"/>
            <a:r>
              <a:rPr lang="en-US" dirty="0"/>
              <a:t>AT DIFFERENT LOCATIONS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72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PUBLIC WATER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0" r="7874" b="14173"/>
          <a:stretch/>
        </p:blipFill>
        <p:spPr>
          <a:xfrm>
            <a:off x="4333968" y="3857896"/>
            <a:ext cx="3274422" cy="2847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445622"/>
            <a:ext cx="2781620" cy="2086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635" y="1445622"/>
            <a:ext cx="3546566" cy="208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40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BOY SCOUTS EAGLE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26"/>
          <a:stretch/>
        </p:blipFill>
        <p:spPr>
          <a:xfrm>
            <a:off x="1112616" y="4205994"/>
            <a:ext cx="4615077" cy="2273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39"/>
          <a:stretch/>
        </p:blipFill>
        <p:spPr>
          <a:xfrm>
            <a:off x="6127117" y="1588325"/>
            <a:ext cx="4002969" cy="1896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02" y="3665768"/>
            <a:ext cx="3978584" cy="2983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15"/>
          <a:stretch/>
        </p:blipFill>
        <p:spPr>
          <a:xfrm>
            <a:off x="2020388" y="1588325"/>
            <a:ext cx="3340778" cy="18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1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NVLYC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CORPORTATION/FOUNDATION CHARTER IN THE COMMONWEALTH OF VIRGINIA</a:t>
            </a:r>
          </a:p>
          <a:p>
            <a:r>
              <a:rPr lang="en-US" dirty="0"/>
              <a:t>GOVERNED BY A BOARD OF DIRECTORS</a:t>
            </a:r>
          </a:p>
          <a:p>
            <a:r>
              <a:rPr lang="en-US" dirty="0"/>
              <a:t>501 </a:t>
            </a:r>
            <a:r>
              <a:rPr lang="en-US" baseline="-25000" dirty="0"/>
              <a:t>C(3) </a:t>
            </a:r>
            <a:r>
              <a:rPr lang="en-US" dirty="0"/>
              <a:t>TAX EXEMPT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10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82133"/>
          </a:xfrm>
        </p:spPr>
        <p:txBody>
          <a:bodyPr/>
          <a:lstStyle/>
          <a:p>
            <a:pPr algn="ctr"/>
            <a:r>
              <a:rPr lang="en-US" dirty="0"/>
              <a:t>FINANCES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82133"/>
            <a:ext cx="10515600" cy="5481108"/>
          </a:xfrm>
        </p:spPr>
        <p:txBody>
          <a:bodyPr>
            <a:normAutofit/>
          </a:bodyPr>
          <a:lstStyle/>
          <a:p>
            <a:r>
              <a:rPr lang="en-US" dirty="0"/>
              <a:t>INCOME</a:t>
            </a:r>
          </a:p>
          <a:p>
            <a:pPr lvl="1"/>
            <a:r>
              <a:rPr lang="en-US" dirty="0"/>
              <a:t>RENTALS</a:t>
            </a:r>
          </a:p>
          <a:p>
            <a:pPr lvl="2"/>
            <a:r>
              <a:rPr lang="en-US" dirty="0"/>
              <a:t>CAMPING FEES $8.00/CAMPER/NIGHT (INCREASE $10.00/CAMPER/NIGHT) JULY 2026)</a:t>
            </a:r>
          </a:p>
          <a:p>
            <a:pPr lvl="2"/>
            <a:r>
              <a:rPr lang="en-US" dirty="0"/>
              <a:t>SECURITY DEPOSITIES</a:t>
            </a:r>
          </a:p>
          <a:p>
            <a:pPr lvl="3"/>
            <a:r>
              <a:rPr lang="en-US" dirty="0"/>
              <a:t>CAMP $100.00</a:t>
            </a:r>
          </a:p>
          <a:p>
            <a:pPr lvl="3"/>
            <a:r>
              <a:rPr lang="en-US" dirty="0"/>
              <a:t>APPLIED TO CAMP RENTAL</a:t>
            </a:r>
          </a:p>
          <a:p>
            <a:pPr marL="1371600" lvl="3" indent="0">
              <a:buNone/>
            </a:pPr>
            <a:endParaRPr lang="en-US" dirty="0"/>
          </a:p>
          <a:p>
            <a:pPr lvl="1"/>
            <a:r>
              <a:rPr lang="en-US" dirty="0"/>
              <a:t>DONATIONS</a:t>
            </a:r>
          </a:p>
          <a:p>
            <a:pPr lvl="2"/>
            <a:r>
              <a:rPr lang="en-US" dirty="0"/>
              <a:t>LIONS CLUBS</a:t>
            </a:r>
          </a:p>
          <a:p>
            <a:pPr lvl="2"/>
            <a:r>
              <a:rPr lang="en-US" dirty="0"/>
              <a:t>INDIVIDUALS</a:t>
            </a:r>
          </a:p>
          <a:p>
            <a:pPr lvl="2"/>
            <a:r>
              <a:rPr lang="en-US" dirty="0"/>
              <a:t>FUND RAISING</a:t>
            </a:r>
          </a:p>
          <a:p>
            <a:pPr lvl="2"/>
            <a:r>
              <a:rPr lang="en-US" dirty="0"/>
              <a:t>GRANTS</a:t>
            </a:r>
          </a:p>
        </p:txBody>
      </p:sp>
    </p:spTree>
    <p:extLst>
      <p:ext uri="{BB962C8B-B14F-4D97-AF65-F5344CB8AC3E}">
        <p14:creationId xmlns:p14="http://schemas.microsoft.com/office/powerpoint/2010/main" val="3905556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3794"/>
            <a:ext cx="10515600" cy="5353235"/>
          </a:xfrm>
        </p:spPr>
        <p:txBody>
          <a:bodyPr>
            <a:normAutofit/>
          </a:bodyPr>
          <a:lstStyle/>
          <a:p>
            <a:r>
              <a:rPr lang="en-US" sz="3600" dirty="0"/>
              <a:t>OPERATION OF THE CAMP PER YEAR IS $20,000-$25,000/YEAR</a:t>
            </a:r>
          </a:p>
          <a:p>
            <a:pPr lvl="1"/>
            <a:r>
              <a:rPr lang="en-US" sz="3600" dirty="0"/>
              <a:t>REAL ESTATE TAXES</a:t>
            </a:r>
          </a:p>
          <a:p>
            <a:pPr lvl="1"/>
            <a:r>
              <a:rPr lang="en-US" sz="3600" dirty="0"/>
              <a:t>INSURANCE</a:t>
            </a:r>
          </a:p>
          <a:p>
            <a:pPr lvl="1"/>
            <a:r>
              <a:rPr lang="en-US" sz="3600" dirty="0"/>
              <a:t>DAILY MAINTENANCE</a:t>
            </a:r>
          </a:p>
          <a:p>
            <a:pPr lvl="1"/>
            <a:r>
              <a:rPr lang="en-US" sz="3600" dirty="0"/>
              <a:t>UTILITIES</a:t>
            </a:r>
          </a:p>
          <a:p>
            <a:pPr lvl="2"/>
            <a:r>
              <a:rPr lang="en-US" sz="3600" dirty="0"/>
              <a:t>ELECTRICAL BILLS</a:t>
            </a:r>
          </a:p>
          <a:p>
            <a:pPr lvl="2"/>
            <a:r>
              <a:rPr lang="en-US" sz="3600" dirty="0"/>
              <a:t>TELEPHONE</a:t>
            </a:r>
          </a:p>
          <a:p>
            <a:pPr lvl="1"/>
            <a:r>
              <a:rPr lang="en-US" sz="3600" dirty="0"/>
              <a:t>WATER TESTING</a:t>
            </a:r>
          </a:p>
        </p:txBody>
      </p:sp>
    </p:spTree>
    <p:extLst>
      <p:ext uri="{BB962C8B-B14F-4D97-AF65-F5344CB8AC3E}">
        <p14:creationId xmlns:p14="http://schemas.microsoft.com/office/powerpoint/2010/main" val="3559726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GRANTS AND DONATIONS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LOVF MATCHING GRANT  (DECEMBER 2018)</a:t>
            </a:r>
          </a:p>
          <a:p>
            <a:r>
              <a:rPr lang="en-US" dirty="0"/>
              <a:t>LOVF MATCHING GRANT  (SEPTEMBER 2021)</a:t>
            </a:r>
          </a:p>
          <a:p>
            <a:r>
              <a:rPr lang="en-US" dirty="0"/>
              <a:t>ARCOLA GRANT (JANUARY 2024) </a:t>
            </a:r>
          </a:p>
          <a:p>
            <a:r>
              <a:rPr lang="en-US" dirty="0"/>
              <a:t>HOME DEPOT GRANT (MAY 2025)</a:t>
            </a:r>
          </a:p>
          <a:p>
            <a:r>
              <a:rPr lang="en-US" b="1" dirty="0">
                <a:solidFill>
                  <a:srgbClr val="FF0000"/>
                </a:solidFill>
              </a:rPr>
              <a:t>THESE GRANTS WERE RESTRICTED FUNDS. MONEY CAN ONLY BE USED FOR THE ITEMS LISTED IN THE GRANT.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400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CARE TAKER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3890"/>
            <a:ext cx="10515600" cy="5354109"/>
          </a:xfrm>
        </p:spPr>
        <p:txBody>
          <a:bodyPr>
            <a:normAutofit/>
          </a:bodyPr>
          <a:lstStyle/>
          <a:p>
            <a:r>
              <a:rPr lang="en-US" dirty="0"/>
              <a:t>RENT FREE</a:t>
            </a:r>
          </a:p>
          <a:p>
            <a:pPr lvl="1"/>
            <a:r>
              <a:rPr lang="en-US" dirty="0"/>
              <a:t>PROVIDE WATER</a:t>
            </a:r>
          </a:p>
          <a:p>
            <a:pPr lvl="1"/>
            <a:r>
              <a:rPr lang="en-US" dirty="0"/>
              <a:t>MAINTENANCE ON THE CARE TAKERS COTTAGE</a:t>
            </a:r>
          </a:p>
          <a:p>
            <a:r>
              <a:rPr lang="en-US" dirty="0"/>
              <a:t>PAYS FOR UTILITIES</a:t>
            </a:r>
          </a:p>
          <a:p>
            <a:pPr lvl="1"/>
            <a:r>
              <a:rPr lang="en-US" dirty="0"/>
              <a:t>ELECTRIC</a:t>
            </a:r>
          </a:p>
          <a:p>
            <a:pPr lvl="1"/>
            <a:r>
              <a:rPr lang="en-US" dirty="0"/>
              <a:t> PHONE</a:t>
            </a:r>
          </a:p>
          <a:p>
            <a:pPr lvl="1"/>
            <a:r>
              <a:rPr lang="en-US" dirty="0"/>
              <a:t>TV</a:t>
            </a:r>
          </a:p>
          <a:p>
            <a:pPr lvl="1"/>
            <a:r>
              <a:rPr lang="en-US" dirty="0"/>
              <a:t>HEATING/COOLING</a:t>
            </a:r>
          </a:p>
          <a:p>
            <a:r>
              <a:rPr lang="en-US" dirty="0"/>
              <a:t>DUTIES</a:t>
            </a:r>
          </a:p>
          <a:p>
            <a:pPr lvl="1"/>
            <a:r>
              <a:rPr lang="en-US" dirty="0"/>
              <a:t>SECURITY</a:t>
            </a:r>
          </a:p>
          <a:p>
            <a:pPr lvl="1"/>
            <a:r>
              <a:rPr lang="en-US" dirty="0"/>
              <a:t>LIGHT MAINTANCE</a:t>
            </a:r>
          </a:p>
          <a:p>
            <a:pPr lvl="2"/>
            <a:r>
              <a:rPr lang="en-US" dirty="0"/>
              <a:t>SNOW REMOVAL</a:t>
            </a:r>
          </a:p>
          <a:p>
            <a:pPr lvl="2"/>
            <a:r>
              <a:rPr lang="en-US" dirty="0"/>
              <a:t>GRASS MOWING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815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8325" y="1758950"/>
            <a:ext cx="851535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EARTH DAY &amp; OPEN HOUSE</a:t>
            </a:r>
          </a:p>
          <a:p>
            <a:pPr marL="0" indent="0" algn="ctr">
              <a:buNone/>
            </a:pPr>
            <a:r>
              <a:rPr lang="en-US" sz="4800" dirty="0"/>
              <a:t>APRIL 25, 2026</a:t>
            </a:r>
          </a:p>
          <a:p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52261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6" y="2909358"/>
            <a:ext cx="12192000" cy="435133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MY TIME IS UP AND I THANK YOU FOR YOURS!!</a:t>
            </a:r>
          </a:p>
        </p:txBody>
      </p:sp>
    </p:spTree>
    <p:extLst>
      <p:ext uri="{BB962C8B-B14F-4D97-AF65-F5344CB8AC3E}">
        <p14:creationId xmlns:p14="http://schemas.microsoft.com/office/powerpoint/2010/main" val="2162282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HISTORY OF NVLYC</a:t>
            </a:r>
          </a:p>
        </p:txBody>
      </p:sp>
      <p:sp>
        <p:nvSpPr>
          <p:cNvPr id="3" name="Rectangle 2"/>
          <p:cNvSpPr/>
          <p:nvPr/>
        </p:nvSpPr>
        <p:spPr>
          <a:xfrm>
            <a:off x="491067" y="1374592"/>
            <a:ext cx="114130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 dirty="0"/>
              <a:t>Richard Kohlway of the Herndon Lions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3200" dirty="0"/>
              <a:t> </a:t>
            </a:r>
            <a:r>
              <a:rPr lang="en-US" altLang="en-US" sz="2800" b="1" dirty="0"/>
              <a:t>Started with a dream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 Got support from Chantilly &amp; Oakton Lions Clubs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 Search was started in Rappahannock &amp; Clarke Counties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 Located a 100 acres farm in Clarke County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 Purchase for $10,000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 1958-2017 Lion Clubs supported the Camp with fundraising 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 Build 6 cabins, pavilion &amp; paid off the loan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 Bath house and dining hall were built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 Dining hall was Completed (2022)</a:t>
            </a:r>
          </a:p>
          <a:p>
            <a:pPr lvl="1">
              <a:lnSpc>
                <a:spcPct val="90000"/>
              </a:lnSpc>
              <a:buFontTx/>
              <a:buChar char="•"/>
              <a:tabLst>
                <a:tab pos="688975" algn="l"/>
              </a:tabLst>
            </a:pPr>
            <a:r>
              <a:rPr lang="en-US" altLang="en-US" sz="2800" b="1" dirty="0"/>
              <a:t> A Well was drilled road repairs were accomplished installed a 5000 	Gallon Pressure water tank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 Virginia Health Department Approved (Sample Testing every Quarter)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 Park West Cabin Remodeled (May 2023)</a:t>
            </a:r>
          </a:p>
        </p:txBody>
      </p:sp>
    </p:spTree>
    <p:extLst>
      <p:ext uri="{BB962C8B-B14F-4D97-AF65-F5344CB8AC3E}">
        <p14:creationId xmlns:p14="http://schemas.microsoft.com/office/powerpoint/2010/main" val="41898685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33" y="29135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STOP!!!!</a:t>
            </a:r>
          </a:p>
        </p:txBody>
      </p:sp>
    </p:spTree>
    <p:extLst>
      <p:ext uri="{BB962C8B-B14F-4D97-AF65-F5344CB8AC3E}">
        <p14:creationId xmlns:p14="http://schemas.microsoft.com/office/powerpoint/2010/main" val="1869322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B47C6-1327-7A1F-7A4D-4A6474811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09080-7454-C57D-7E76-3F1A01476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HISTORY OF NVLYC (</a:t>
            </a:r>
            <a:r>
              <a:rPr lang="en-US" dirty="0" err="1"/>
              <a:t>con’t</a:t>
            </a:r>
            <a:r>
              <a:rPr lang="en-US" dirty="0"/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C0A8CC-6452-27CF-E380-E86C5AF61B99}"/>
              </a:ext>
            </a:extLst>
          </p:cNvPr>
          <p:cNvSpPr/>
          <p:nvPr/>
        </p:nvSpPr>
        <p:spPr>
          <a:xfrm>
            <a:off x="491067" y="1374592"/>
            <a:ext cx="11413066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Warrenton Sunrise (Built February 2013)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Davis Pavilion (Remodeled)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Remodel Fairfax Host (New Baltimore Cabin)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Replaced Bath house (October 2022)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Remodel Woodbridge (Herndon) Cabin</a:t>
            </a:r>
          </a:p>
          <a:p>
            <a:pPr>
              <a:lnSpc>
                <a:spcPct val="90000"/>
              </a:lnSpc>
              <a:buFontTx/>
              <a:buChar char="•"/>
              <a:tabLst>
                <a:tab pos="225425" algn="l"/>
              </a:tabLst>
            </a:pPr>
            <a:r>
              <a:rPr lang="en-US" altLang="en-US" sz="2800" b="1" dirty="0"/>
              <a:t>Replaced Roofs on Durant Hall, Park West, Baileys Crossroads, Vienna Host 	Cabins (April 2023)</a:t>
            </a:r>
          </a:p>
          <a:p>
            <a:pPr>
              <a:lnSpc>
                <a:spcPct val="90000"/>
              </a:lnSpc>
              <a:buFontTx/>
              <a:buChar char="•"/>
              <a:tabLst>
                <a:tab pos="225425" algn="l"/>
              </a:tabLst>
            </a:pPr>
            <a:r>
              <a:rPr lang="en-US" altLang="en-US" sz="2800" b="1" dirty="0"/>
              <a:t>Remodeled Caretaker’s Cottage (2024-2025)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Built ARCOLA Learning Center (2024)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800" b="1" dirty="0"/>
              <a:t>Remodeled Clifton, Baileys, Vienna Cabins (2025)</a:t>
            </a:r>
          </a:p>
          <a:p>
            <a:pPr lvl="1">
              <a:lnSpc>
                <a:spcPct val="90000"/>
              </a:lnSpc>
              <a:buFontTx/>
              <a:buChar char="•"/>
            </a:pPr>
            <a:endParaRPr lang="en-US" altLang="en-US" b="1" dirty="0"/>
          </a:p>
          <a:p>
            <a:pPr lvl="1">
              <a:lnSpc>
                <a:spcPct val="90000"/>
              </a:lnSpc>
              <a:buFontTx/>
              <a:buChar char="•"/>
            </a:pPr>
            <a:endParaRPr lang="en-US" altLang="en-US" b="1" dirty="0"/>
          </a:p>
          <a:p>
            <a:pPr lvl="1">
              <a:lnSpc>
                <a:spcPct val="90000"/>
              </a:lnSpc>
              <a:buFontTx/>
              <a:buChar char="•"/>
            </a:pPr>
            <a:endParaRPr lang="en-US" altLang="en-US" b="1" dirty="0"/>
          </a:p>
          <a:p>
            <a:pPr lvl="1">
              <a:lnSpc>
                <a:spcPct val="90000"/>
              </a:lnSpc>
            </a:pP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511984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38103" y="132805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dirty="0"/>
              <a:t>Northern Virginia Lions </a:t>
            </a:r>
            <a:br>
              <a:rPr lang="en-US" altLang="en-US" sz="3600" b="1" dirty="0"/>
            </a:br>
            <a:r>
              <a:rPr lang="en-US" altLang="en-US" sz="3600" b="1" dirty="0"/>
              <a:t>Youth Camp Officers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31811" y="1379538"/>
            <a:ext cx="5774521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dirty="0"/>
              <a:t>Pres: Lion Ken Marr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VP: Lion Aron Hinson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2</a:t>
            </a:r>
            <a:r>
              <a:rPr lang="en-US" altLang="en-US" baseline="30000" dirty="0"/>
              <a:t>nd</a:t>
            </a:r>
            <a:r>
              <a:rPr lang="en-US" altLang="en-US" dirty="0"/>
              <a:t> VP:PCC Wilma Murphy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Sec: Evelyn Marr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Treas: Lion Mark Armendaris 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Scheduler/Advisor: PCC Phil Schrack</a:t>
            </a:r>
          </a:p>
          <a:p>
            <a:r>
              <a:rPr lang="en-US" altLang="en-US" dirty="0"/>
              <a:t>District 24-L Cabinet Representatives </a:t>
            </a:r>
          </a:p>
          <a:p>
            <a:pPr lvl="1"/>
            <a:r>
              <a:rPr lang="en-US" altLang="en-US" sz="2800" dirty="0"/>
              <a:t>Phil Mayo</a:t>
            </a:r>
          </a:p>
          <a:p>
            <a:pPr lvl="1"/>
            <a:r>
              <a:rPr lang="en-US" altLang="en-US" sz="2800" dirty="0"/>
              <a:t>PCC John Knepper</a:t>
            </a:r>
          </a:p>
          <a:p>
            <a:pPr>
              <a:lnSpc>
                <a:spcPct val="80000"/>
              </a:lnSpc>
            </a:pPr>
            <a:endParaRPr lang="en-US" altLang="en-U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89125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42862" y="1379538"/>
            <a:ext cx="634913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Director Reg I: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Director Reg II: 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Director Reg III: Lion Phil Mayo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Director Reg IV: Lion Bill Poole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Director Reg V: 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Director Reg VI: Lion Scott Brown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Director Reg VII: 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Director Reg VIII: 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IPP/Senior Director: PID JAY Moughon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Senior Director Lion Sharon Schrack</a:t>
            </a:r>
          </a:p>
        </p:txBody>
      </p:sp>
    </p:spTree>
    <p:extLst>
      <p:ext uri="{BB962C8B-B14F-4D97-AF65-F5344CB8AC3E}">
        <p14:creationId xmlns:p14="http://schemas.microsoft.com/office/powerpoint/2010/main" val="2457166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270760" y="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Where is NVLYC?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0" y="1362892"/>
            <a:ext cx="66294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138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909" y="1"/>
            <a:ext cx="10515600" cy="1062446"/>
          </a:xfrm>
        </p:spPr>
        <p:txBody>
          <a:bodyPr/>
          <a:lstStyle/>
          <a:p>
            <a:pPr algn="ctr"/>
            <a:r>
              <a:rPr lang="en-US" dirty="0"/>
              <a:t>NVLYC CAMPUS MAP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" b="1724"/>
          <a:stretch/>
        </p:blipFill>
        <p:spPr>
          <a:xfrm>
            <a:off x="1738224" y="888275"/>
            <a:ext cx="8732969" cy="58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13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132" y="0"/>
            <a:ext cx="10515600" cy="1060057"/>
          </a:xfrm>
        </p:spPr>
        <p:txBody>
          <a:bodyPr/>
          <a:lstStyle/>
          <a:p>
            <a:pPr algn="ctr"/>
            <a:r>
              <a:rPr lang="en-US"/>
              <a:t>NVLYC USAGE BY FISCAL YEAR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B4592F-62E3-7946-0504-A6D90F506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790657"/>
              </p:ext>
            </p:extLst>
          </p:nvPr>
        </p:nvGraphicFramePr>
        <p:xfrm>
          <a:off x="4410466" y="936073"/>
          <a:ext cx="3371067" cy="43513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787">
                  <a:extLst>
                    <a:ext uri="{9D8B030D-6E8A-4147-A177-3AD203B41FA5}">
                      <a16:colId xmlns:a16="http://schemas.microsoft.com/office/drawing/2014/main" val="4200643561"/>
                    </a:ext>
                  </a:extLst>
                </a:gridCol>
                <a:gridCol w="842767">
                  <a:extLst>
                    <a:ext uri="{9D8B030D-6E8A-4147-A177-3AD203B41FA5}">
                      <a16:colId xmlns:a16="http://schemas.microsoft.com/office/drawing/2014/main" val="659710473"/>
                    </a:ext>
                  </a:extLst>
                </a:gridCol>
                <a:gridCol w="532274">
                  <a:extLst>
                    <a:ext uri="{9D8B030D-6E8A-4147-A177-3AD203B41FA5}">
                      <a16:colId xmlns:a16="http://schemas.microsoft.com/office/drawing/2014/main" val="1994972609"/>
                    </a:ext>
                  </a:extLst>
                </a:gridCol>
                <a:gridCol w="532274">
                  <a:extLst>
                    <a:ext uri="{9D8B030D-6E8A-4147-A177-3AD203B41FA5}">
                      <a16:colId xmlns:a16="http://schemas.microsoft.com/office/drawing/2014/main" val="931197467"/>
                    </a:ext>
                  </a:extLst>
                </a:gridCol>
                <a:gridCol w="742965">
                  <a:extLst>
                    <a:ext uri="{9D8B030D-6E8A-4147-A177-3AD203B41FA5}">
                      <a16:colId xmlns:a16="http://schemas.microsoft.com/office/drawing/2014/main" val="3764094594"/>
                    </a:ext>
                  </a:extLst>
                </a:gridCol>
              </a:tblGrid>
              <a:tr h="17964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# YEARS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Fiscal Years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Youth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Adults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Total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extLst>
                  <a:ext uri="{0D108BD9-81ED-4DB2-BD59-A6C34878D82A}">
                    <a16:rowId xmlns:a16="http://schemas.microsoft.com/office/drawing/2014/main" val="1588406382"/>
                  </a:ext>
                </a:extLst>
              </a:tr>
              <a:tr h="3459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2003-2018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1824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8445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26866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extLst>
                  <a:ext uri="{0D108BD9-81ED-4DB2-BD59-A6C34878D82A}">
                    <a16:rowId xmlns:a16="http://schemas.microsoft.com/office/drawing/2014/main" val="3556731388"/>
                  </a:ext>
                </a:extLst>
              </a:tr>
              <a:tr h="3459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2018-2019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1121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1640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extLst>
                  <a:ext uri="{0D108BD9-81ED-4DB2-BD59-A6C34878D82A}">
                    <a16:rowId xmlns:a16="http://schemas.microsoft.com/office/drawing/2014/main" val="3952951607"/>
                  </a:ext>
                </a:extLst>
              </a:tr>
              <a:tr h="3459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2019-2020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317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1166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extLst>
                  <a:ext uri="{0D108BD9-81ED-4DB2-BD59-A6C34878D82A}">
                    <a16:rowId xmlns:a16="http://schemas.microsoft.com/office/drawing/2014/main" val="713057077"/>
                  </a:ext>
                </a:extLst>
              </a:tr>
              <a:tr h="3459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2020-2021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764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1079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extLst>
                  <a:ext uri="{0D108BD9-81ED-4DB2-BD59-A6C34878D82A}">
                    <a16:rowId xmlns:a16="http://schemas.microsoft.com/office/drawing/2014/main" val="412789691"/>
                  </a:ext>
                </a:extLst>
              </a:tr>
              <a:tr h="3459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2021-2022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243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751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extLst>
                  <a:ext uri="{0D108BD9-81ED-4DB2-BD59-A6C34878D82A}">
                    <a16:rowId xmlns:a16="http://schemas.microsoft.com/office/drawing/2014/main" val="350765937"/>
                  </a:ext>
                </a:extLst>
              </a:tr>
              <a:tr h="3459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2022-2023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567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867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extLst>
                  <a:ext uri="{0D108BD9-81ED-4DB2-BD59-A6C34878D82A}">
                    <a16:rowId xmlns:a16="http://schemas.microsoft.com/office/drawing/2014/main" val="842671909"/>
                  </a:ext>
                </a:extLst>
              </a:tr>
              <a:tr h="3459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2023-2024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1057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1778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extLst>
                  <a:ext uri="{0D108BD9-81ED-4DB2-BD59-A6C34878D82A}">
                    <a16:rowId xmlns:a16="http://schemas.microsoft.com/office/drawing/2014/main" val="349686985"/>
                  </a:ext>
                </a:extLst>
              </a:tr>
              <a:tr h="3459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2024-2025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1133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1837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extLst>
                  <a:ext uri="{0D108BD9-81ED-4DB2-BD59-A6C34878D82A}">
                    <a16:rowId xmlns:a16="http://schemas.microsoft.com/office/drawing/2014/main" val="1250107967"/>
                  </a:ext>
                </a:extLst>
              </a:tr>
              <a:tr h="3459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2025-2026*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1262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extLst>
                  <a:ext uri="{0D108BD9-81ED-4DB2-BD59-A6C34878D82A}">
                    <a16:rowId xmlns:a16="http://schemas.microsoft.com/office/drawing/2014/main" val="3030379543"/>
                  </a:ext>
                </a:extLst>
              </a:tr>
              <a:tr h="17964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2026-2027#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extLst>
                  <a:ext uri="{0D108BD9-81ED-4DB2-BD59-A6C34878D82A}">
                    <a16:rowId xmlns:a16="http://schemas.microsoft.com/office/drawing/2014/main" val="3299999765"/>
                  </a:ext>
                </a:extLst>
              </a:tr>
              <a:tr h="17964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Total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8432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12501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37556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extLst>
                  <a:ext uri="{0D108BD9-81ED-4DB2-BD59-A6C34878D82A}">
                    <a16:rowId xmlns:a16="http://schemas.microsoft.com/office/drawing/2014/main" val="3536170753"/>
                  </a:ext>
                </a:extLst>
              </a:tr>
              <a:tr h="179642">
                <a:tc gridSpan="5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22 Year Average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904007"/>
                  </a:ext>
                </a:extLst>
              </a:tr>
              <a:tr h="17964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Average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1122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537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1659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b"/>
                </a:tc>
                <a:extLst>
                  <a:ext uri="{0D108BD9-81ED-4DB2-BD59-A6C34878D82A}">
                    <a16:rowId xmlns:a16="http://schemas.microsoft.com/office/drawing/2014/main" val="2298904674"/>
                  </a:ext>
                </a:extLst>
              </a:tr>
              <a:tr h="172989">
                <a:tc gridSpan="5"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* MORE EVENTS WILL BE SCHEDULED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475737"/>
                  </a:ext>
                </a:extLst>
              </a:tr>
              <a:tr h="166336">
                <a:tc gridSpan="5"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# 6 EVENTS ARE SCHEDULED THRU DECEMBER 2026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53" marR="6653" marT="665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812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402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5122</TotalTime>
  <Words>813</Words>
  <Application>Microsoft Office PowerPoint</Application>
  <PresentationFormat>Widescreen</PresentationFormat>
  <Paragraphs>267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Aptos</vt:lpstr>
      <vt:lpstr>Arial</vt:lpstr>
      <vt:lpstr>Calibri</vt:lpstr>
      <vt:lpstr>Calibri Light</vt:lpstr>
      <vt:lpstr>Tahoma</vt:lpstr>
      <vt:lpstr>Office Theme</vt:lpstr>
      <vt:lpstr>STEPHENS CITY LIONS CLUB </vt:lpstr>
      <vt:lpstr>PowerPoint Presentation</vt:lpstr>
      <vt:lpstr>PowerPoint Presentation</vt:lpstr>
      <vt:lpstr>HISTORY OF NVLYC</vt:lpstr>
      <vt:lpstr>HISTORY OF NVLYC (con’t)</vt:lpstr>
      <vt:lpstr>PowerPoint Presentation</vt:lpstr>
      <vt:lpstr>Where is NVLYC?</vt:lpstr>
      <vt:lpstr>NVLYC CAMPUS MAP</vt:lpstr>
      <vt:lpstr>NVLYC USAGE BY FISCAL YEAR</vt:lpstr>
      <vt:lpstr>AMPHITHEATER</vt:lpstr>
      <vt:lpstr>ARCOLA LEARNNG CENTER (MONTE GIBSON)</vt:lpstr>
      <vt:lpstr>BAILEYS CROSSROAD CABIN</vt:lpstr>
      <vt:lpstr>BATH HOUSE</vt:lpstr>
      <vt:lpstr>BATH HOUSE</vt:lpstr>
      <vt:lpstr>BRIDGES</vt:lpstr>
      <vt:lpstr>CARE TAKER’S COTTAGE</vt:lpstr>
      <vt:lpstr>CLIFTON</vt:lpstr>
      <vt:lpstr>DAVIS PAVILION (DEDICATED APRIL 2017)</vt:lpstr>
      <vt:lpstr>DAVIS PAVILION</vt:lpstr>
      <vt:lpstr>DAVIS PAVILION</vt:lpstr>
      <vt:lpstr>DURANT HALL</vt:lpstr>
      <vt:lpstr>DURANT HALL</vt:lpstr>
      <vt:lpstr>FAIRFAX HOST CABIN</vt:lpstr>
      <vt:lpstr>PARK WEST LIONS CLUB</vt:lpstr>
      <vt:lpstr>VIENNA HOST CABIN</vt:lpstr>
      <vt:lpstr>WARRENTON SUNISE CABIN</vt:lpstr>
      <vt:lpstr>WOODBRIDGE CABIN</vt:lpstr>
      <vt:lpstr>CABINS TOTAL CABIN CAPACITY 122</vt:lpstr>
      <vt:lpstr>CABINS TOTAL CABIN CAPACITY 122</vt:lpstr>
      <vt:lpstr>PUBLIC WATER SYSTEM</vt:lpstr>
      <vt:lpstr>PUBLIC WATER SYSTEM</vt:lpstr>
      <vt:lpstr>BOY SCOUTS EAGLE PROJECT</vt:lpstr>
      <vt:lpstr>NVLYC INFORMATION</vt:lpstr>
      <vt:lpstr>FINANCES</vt:lpstr>
      <vt:lpstr>EXPENSES</vt:lpstr>
      <vt:lpstr>GRANTS AND DONATIONS </vt:lpstr>
      <vt:lpstr>CARE TAKER</vt:lpstr>
      <vt:lpstr>OPPORTUNITIES</vt:lpstr>
      <vt:lpstr>QUESTIONS</vt:lpstr>
      <vt:lpstr>STOP!!!!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NORTHERN VIRGINIA LIONS YOUTH CAMP ISSUES</dc:title>
  <dc:creator>Microsoft account</dc:creator>
  <cp:lastModifiedBy>Philip Schrack</cp:lastModifiedBy>
  <cp:revision>223</cp:revision>
  <cp:lastPrinted>2017-01-25T21:08:04Z</cp:lastPrinted>
  <dcterms:created xsi:type="dcterms:W3CDTF">2016-07-25T14:39:57Z</dcterms:created>
  <dcterms:modified xsi:type="dcterms:W3CDTF">2026-04-01T21:20:30Z</dcterms:modified>
</cp:coreProperties>
</file>